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2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0EBB8-B49D-49AE-8D28-47D16F2EA19A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B5C6C3-1407-42DC-BC44-EAFE258F4C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057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="" xmlns:a16="http://schemas.microsoft.com/office/drawing/2014/main" id="{A356FEE1-A896-41B2-A214-0CB06B5AC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>
            <a:extLst>
              <a:ext uri="{FF2B5EF4-FFF2-40B4-BE49-F238E27FC236}">
                <a16:creationId xmlns="" xmlns:a16="http://schemas.microsoft.com/office/drawing/2014/main" id="{3446B019-8D72-49FA-9BB8-0B4A440F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/>
              <a:t> ,a high way, a burning building ,</a:t>
            </a:r>
          </a:p>
        </p:txBody>
      </p:sp>
      <p:sp>
        <p:nvSpPr>
          <p:cNvPr id="181252" name="Slide Number Placeholder 3">
            <a:extLst>
              <a:ext uri="{FF2B5EF4-FFF2-40B4-BE49-F238E27FC236}">
                <a16:creationId xmlns="" xmlns:a16="http://schemas.microsoft.com/office/drawing/2014/main" id="{A3055FFE-C36B-4646-9E79-6D74F6401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0232A5-69F5-409C-AEF5-8CE182A55417}" type="slidenum">
              <a:rPr lang="ar-SA" altLang="ru-RU">
                <a:latin typeface="Arial" panose="020B0604020202020204" pitchFamily="34" charset="0"/>
              </a:rPr>
              <a:pPr eaLnBrk="1" hangingPunct="1"/>
              <a:t>4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>
            <a:extLst>
              <a:ext uri="{FF2B5EF4-FFF2-40B4-BE49-F238E27FC236}">
                <a16:creationId xmlns="" xmlns:a16="http://schemas.microsoft.com/office/drawing/2014/main" id="{C74AC20F-3F33-4A0B-B6DB-46E751E9EF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>
            <a:extLst>
              <a:ext uri="{FF2B5EF4-FFF2-40B4-BE49-F238E27FC236}">
                <a16:creationId xmlns="" xmlns:a16="http://schemas.microsoft.com/office/drawing/2014/main" id="{3F5942A2-6677-4ACA-943D-09178E8EB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183300" name="Slide Number Placeholder 3">
            <a:extLst>
              <a:ext uri="{FF2B5EF4-FFF2-40B4-BE49-F238E27FC236}">
                <a16:creationId xmlns="" xmlns:a16="http://schemas.microsoft.com/office/drawing/2014/main" id="{B7BBFF18-C134-4D9A-B9E4-87AE0D8C6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33F1A6-C5F7-46DD-AD52-8C647458F7EF}" type="slidenum">
              <a:rPr lang="ar-SA" altLang="ru-RU">
                <a:latin typeface="Arial" panose="020B0604020202020204" pitchFamily="34" charset="0"/>
              </a:rPr>
              <a:pPr eaLnBrk="1" hangingPunct="1"/>
              <a:t>5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0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>
            <a:extLst>
              <a:ext uri="{FF2B5EF4-FFF2-40B4-BE49-F238E27FC236}">
                <a16:creationId xmlns="" xmlns:a16="http://schemas.microsoft.com/office/drawing/2014/main" id="{89B010D2-F39D-43AD-8E61-32E05999E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>
            <a:extLst>
              <a:ext uri="{FF2B5EF4-FFF2-40B4-BE49-F238E27FC236}">
                <a16:creationId xmlns="" xmlns:a16="http://schemas.microsoft.com/office/drawing/2014/main" id="{01243779-66D3-49FE-8721-FE5F7EE8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184324" name="Slide Number Placeholder 3">
            <a:extLst>
              <a:ext uri="{FF2B5EF4-FFF2-40B4-BE49-F238E27FC236}">
                <a16:creationId xmlns="" xmlns:a16="http://schemas.microsoft.com/office/drawing/2014/main" id="{F1F402D6-8987-4A60-9D8C-2A3132415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2BC5C9-2DC3-4A12-8588-264C5B5AA2DA}" type="slidenum">
              <a:rPr lang="ar-SA" altLang="ru-RU">
                <a:latin typeface="Arial" panose="020B0604020202020204" pitchFamily="34" charset="0"/>
              </a:rPr>
              <a:pPr eaLnBrk="1" hangingPunct="1"/>
              <a:t>12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6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="" xmlns:a16="http://schemas.microsoft.com/office/drawing/2014/main" id="{7D0F4625-B7C1-4F94-8956-5954FF73A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47AA74-76B6-447E-A0E5-49F52CD0AD34}" type="slidenum">
              <a:rPr lang="fa-IR" altLang="ru-RU">
                <a:latin typeface="Arial" panose="020B0604020202020204" pitchFamily="34" charset="0"/>
              </a:rPr>
              <a:pPr eaLnBrk="1" hangingPunct="1"/>
              <a:t>19</a:t>
            </a:fld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="" xmlns:a16="http://schemas.microsoft.com/office/drawing/2014/main" id="{92E3E392-40E6-45DD-97FA-A31EBE902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>
            <a:extLst>
              <a:ext uri="{FF2B5EF4-FFF2-40B4-BE49-F238E27FC236}">
                <a16:creationId xmlns="" xmlns:a16="http://schemas.microsoft.com/office/drawing/2014/main" id="{4F4776B5-4AAB-4DC4-AA94-DAAB2087D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69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="" xmlns:a16="http://schemas.microsoft.com/office/drawing/2014/main" id="{F6256995-82E0-4F35-9106-E0314DF37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1A5443-8439-4494-8FA4-CA4EE2A103C4}" type="slidenum">
              <a:rPr lang="fa-IR" altLang="ru-RU">
                <a:latin typeface="Arial" panose="020B0604020202020204" pitchFamily="34" charset="0"/>
              </a:rPr>
              <a:pPr eaLnBrk="1" hangingPunct="1"/>
              <a:t>20</a:t>
            </a:fld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86371" name="Rectangle 2">
            <a:extLst>
              <a:ext uri="{FF2B5EF4-FFF2-40B4-BE49-F238E27FC236}">
                <a16:creationId xmlns="" xmlns:a16="http://schemas.microsoft.com/office/drawing/2014/main" id="{EF19AA65-3BD7-4A4A-876D-195A4383A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="" xmlns:a16="http://schemas.microsoft.com/office/drawing/2014/main" id="{4BB11C43-E625-46C8-8059-069A0DE05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/>
              <a:t>The 2-thumb–encircling hands technique is preferred</a:t>
            </a:r>
            <a:r>
              <a:rPr lang="en-US" altLang="ru-RU" baseline="30000"/>
              <a:t> </a:t>
            </a:r>
            <a:r>
              <a:rPr lang="en-US" altLang="ru-RU"/>
              <a:t>over the 2-finger technique because it produces higher coronary</a:t>
            </a:r>
            <a:r>
              <a:rPr lang="en-US" altLang="ru-RU" baseline="30000"/>
              <a:t> </a:t>
            </a:r>
            <a:r>
              <a:rPr lang="en-US" altLang="ru-RU"/>
              <a:t>artery perfusion pressure, results more consistently in appropriate</a:t>
            </a:r>
            <a:r>
              <a:rPr lang="en-US" altLang="ru-RU" baseline="30000"/>
              <a:t> </a:t>
            </a:r>
            <a:r>
              <a:rPr lang="en-US" altLang="ru-RU"/>
              <a:t>depth or force of compression,and may generate</a:t>
            </a:r>
            <a:r>
              <a:rPr lang="en-US" altLang="ru-RU" baseline="30000"/>
              <a:t> </a:t>
            </a:r>
            <a:r>
              <a:rPr lang="en-US" altLang="ru-RU"/>
              <a:t>higher systolic and diastolic pressures</a:t>
            </a:r>
          </a:p>
        </p:txBody>
      </p:sp>
    </p:spTree>
    <p:extLst>
      <p:ext uri="{BB962C8B-B14F-4D97-AF65-F5344CB8AC3E}">
        <p14:creationId xmlns:p14="http://schemas.microsoft.com/office/powerpoint/2010/main" val="258803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1">
            <a:extLst>
              <a:ext uri="{FF2B5EF4-FFF2-40B4-BE49-F238E27FC236}">
                <a16:creationId xmlns="" xmlns:a16="http://schemas.microsoft.com/office/drawing/2014/main" id="{C8F607A0-361B-469E-948D-8EDF3814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88419" name="Rectangle 2">
            <a:extLst>
              <a:ext uri="{FF2B5EF4-FFF2-40B4-BE49-F238E27FC236}">
                <a16:creationId xmlns="" xmlns:a16="http://schemas.microsoft.com/office/drawing/2014/main" id="{28152A65-D3B8-4324-B62B-A58D081DF11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62DADB-8D9F-4406-9CEC-8B5A27396A84}" type="datetimeFigureOut">
              <a:rPr lang="fa-IR" smtClean="0"/>
              <a:t>04/24/1442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DFC7C-4CBA-4A7F-9B26-3ABAAADA2F8A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علت های ایست قلبی در کودکان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ندرتا :</a:t>
            </a:r>
          </a:p>
          <a:p>
            <a:pPr marL="109728" indent="0" algn="r" rtl="1">
              <a:buNone/>
            </a:pPr>
            <a:r>
              <a:rPr lang="fa-IR" dirty="0" smtClean="0">
                <a:cs typeface="B Nazanin" pitchFamily="2" charset="-78"/>
              </a:rPr>
              <a:t>            اختلال عروق </a:t>
            </a:r>
            <a:r>
              <a:rPr lang="fa-IR" dirty="0" err="1" smtClean="0">
                <a:cs typeface="B Nazanin" pitchFamily="2" charset="-78"/>
              </a:rPr>
              <a:t>کرنر</a:t>
            </a:r>
            <a:r>
              <a:rPr lang="fa-IR" dirty="0" smtClean="0">
                <a:cs typeface="B Nazanin" pitchFamily="2" charset="-78"/>
              </a:rPr>
              <a:t> و آریتمی</a:t>
            </a:r>
          </a:p>
          <a:p>
            <a:pPr marL="109728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اغلب:</a:t>
            </a:r>
          </a:p>
          <a:p>
            <a:pPr marL="109728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آسفکسی </a:t>
            </a:r>
          </a:p>
          <a:p>
            <a:pPr marL="109728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</a:t>
            </a:r>
            <a:r>
              <a:rPr lang="fa-IR" dirty="0" err="1" smtClean="0">
                <a:cs typeface="B Nazanin" pitchFamily="2" charset="-78"/>
              </a:rPr>
              <a:t>اسیدوز</a:t>
            </a:r>
            <a:endParaRPr lang="fa-IR" dirty="0" smtClean="0">
              <a:cs typeface="B Nazanin" pitchFamily="2" charset="-78"/>
            </a:endParaRPr>
          </a:p>
          <a:p>
            <a:pPr marL="109728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حوادث</a:t>
            </a:r>
          </a:p>
          <a:p>
            <a:pPr marL="109728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مسمومیت ها</a:t>
            </a:r>
          </a:p>
          <a:p>
            <a:pPr marL="109728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نارسایی قلبی</a:t>
            </a:r>
          </a:p>
          <a:p>
            <a:pPr marL="109728" indent="0" algn="r" rtl="1">
              <a:buNone/>
            </a:pP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7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i="1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موفق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CPR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2362200"/>
            <a:ext cx="5638800" cy="2404872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جریان خون مناسب</a:t>
            </a:r>
            <a:endParaRPr lang="fa-IR" sz="3200" dirty="0">
              <a:cs typeface="B Nazanin" pitchFamily="2" charset="-78"/>
            </a:endParaRPr>
          </a:p>
          <a:p>
            <a:pPr marL="109728" indent="0" algn="r" rtl="1">
              <a:buNone/>
            </a:pPr>
            <a:endParaRPr lang="fa-IR" sz="32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فشار نبض مناسب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52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5662AE74-7C21-4011-A17D-81EE01059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</a:rPr>
              <a:t>Chest Compressions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10753825-30A1-4DF1-890D-9A2510818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150000"/>
              </a:lnSpc>
            </a:pPr>
            <a:r>
              <a:rPr lang="en-US" altLang="ru-RU" sz="3200" dirty="0">
                <a:cs typeface="Tahoma" panose="020B0604030504040204" pitchFamily="34" charset="0"/>
              </a:rPr>
              <a:t>Compress the lower half of the sternum.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ru-RU" sz="3200" dirty="0">
                <a:cs typeface="Tahoma" panose="020B0604030504040204" pitchFamily="34" charset="0"/>
              </a:rPr>
              <a:t>Do not compress over the xiphoid. </a:t>
            </a:r>
          </a:p>
        </p:txBody>
      </p:sp>
    </p:spTree>
    <p:extLst>
      <p:ext uri="{BB962C8B-B14F-4D97-AF65-F5344CB8AC3E}">
        <p14:creationId xmlns:p14="http://schemas.microsoft.com/office/powerpoint/2010/main" val="25027272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 algn="l" rtl="0"/>
            <a:r>
              <a:rPr lang="en-US" dirty="0" smtClean="0"/>
              <a:t>Push hard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Push fast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Chest recoil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No interruption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619500" y="2819400"/>
            <a:ext cx="5334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66431" y="2542374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دادن تنفس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815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بررسی نبض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81500" y="408017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شوک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70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96752"/>
            <a:ext cx="6646863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hlinkClick r:id="rId2" action="ppaction://hlinksldjump"/>
              </a:rPr>
              <a:t>Circulation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600" y="2564904"/>
            <a:ext cx="7427168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rgbClr val="1C1696"/>
                </a:solidFill>
              </a:rPr>
              <a:t>Adequate compression rate</a:t>
            </a: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rgbClr val="1C1696"/>
                </a:solidFill>
                <a:hlinkClick r:id="" action="ppaction://noaction"/>
              </a:rPr>
              <a:t>(100 compression per minute)</a:t>
            </a:r>
            <a:endParaRPr lang="en-US" altLang="en-US" sz="2000" b="1" dirty="0" smtClean="0">
              <a:solidFill>
                <a:srgbClr val="1C1696"/>
              </a:solidFill>
            </a:endParaRP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q"/>
            </a:pPr>
            <a:endParaRPr lang="en-US" altLang="en-US" dirty="0" smtClean="0">
              <a:solidFill>
                <a:srgbClr val="1C1696"/>
              </a:solidFill>
            </a:endParaRP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rgbClr val="1C1696"/>
                </a:solidFill>
              </a:rPr>
              <a:t>Adequate compression depth</a:t>
            </a: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rgbClr val="1C1696"/>
                </a:solidFill>
                <a:hlinkClick r:id="" action="ppaction://noaction"/>
              </a:rPr>
              <a:t>(One third or one half of the anterior-posterior)</a:t>
            </a:r>
            <a:r>
              <a:rPr lang="en-US" altLang="en-US" sz="2000" dirty="0" smtClean="0">
                <a:solidFill>
                  <a:srgbClr val="1C1696"/>
                </a:solidFill>
                <a:hlinkClick r:id="" action="ppaction://noaction"/>
              </a:rPr>
              <a:t> </a:t>
            </a:r>
            <a:endParaRPr lang="en-US" altLang="en-US" sz="2000" dirty="0" smtClean="0">
              <a:solidFill>
                <a:srgbClr val="1C1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6098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کودک بدون نبض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4305300" y="830312"/>
            <a:ext cx="0" cy="92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11430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dirty="0" smtClean="0"/>
              <a:t>دو بار تنفس موثر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76185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بدون نبض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4305300" y="2142858"/>
            <a:ext cx="2781300" cy="676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52600" y="2142858"/>
            <a:ext cx="2552700" cy="676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0800" y="2971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زیر یک سال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2617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بالای یک سال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96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با یک دست یا دو دست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1832717" y="3341132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</p:cNvCxnSpPr>
          <p:nvPr/>
        </p:nvCxnSpPr>
        <p:spPr>
          <a:xfrm>
            <a:off x="7048500" y="3352800"/>
            <a:ext cx="0" cy="52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6500" y="39510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با دو انگشت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5029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استفاده از تخته احیا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HO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21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765175"/>
            <a:ext cx="6851650" cy="70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Cardiac compression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5790" r="61993" b="52252"/>
          <a:stretch>
            <a:fillRect/>
          </a:stretch>
        </p:blipFill>
        <p:spPr bwMode="auto">
          <a:xfrm>
            <a:off x="3059832" y="1916832"/>
            <a:ext cx="4176712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HOT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47749"/>
            <a:ext cx="5688012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B4F2C473-4D56-4729-8AE7-6F22CF9DD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2-finger Chest Compression Technique in Infant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="" xmlns:a16="http://schemas.microsoft.com/office/drawing/2014/main" id="{FE61C33B-E1C9-4581-93D7-F5B570609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43063"/>
            <a:ext cx="8229600" cy="1828800"/>
          </a:xfrm>
        </p:spPr>
        <p:txBody>
          <a:bodyPr/>
          <a:lstStyle/>
          <a:p>
            <a:pPr algn="l" rtl="0" eaLnBrk="1" hangingPunct="1"/>
            <a:r>
              <a:rPr lang="en-US" altLang="ru-RU" dirty="0">
                <a:cs typeface="Tahoma" panose="020B0604030504040204" pitchFamily="34" charset="0"/>
              </a:rPr>
              <a:t>For lay rescuers &amp; lone rescuers </a:t>
            </a:r>
          </a:p>
          <a:p>
            <a:pPr algn="l" rtl="0" eaLnBrk="1" hangingPunct="1"/>
            <a:r>
              <a:rPr lang="en-US" altLang="ru-RU" dirty="0">
                <a:cs typeface="Tahoma" panose="020B0604030504040204" pitchFamily="34" charset="0"/>
              </a:rPr>
              <a:t>Place 2 fingers just below the inter-mammary line.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="" xmlns:a16="http://schemas.microsoft.com/office/drawing/2014/main" id="{123439F0-7184-4B4B-BFCB-D0647CE4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54425"/>
            <a:ext cx="43878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Image30a">
            <a:extLst>
              <a:ext uri="{FF2B5EF4-FFF2-40B4-BE49-F238E27FC236}">
                <a16:creationId xmlns="" xmlns:a16="http://schemas.microsoft.com/office/drawing/2014/main" id="{8A04383C-A7F6-42C9-A32D-94402BD9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14738"/>
            <a:ext cx="4319588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447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Chest compression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717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2FD5CE13-3CFC-4523-84AB-0D1D1739B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3686175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 Position for Chest Encirclement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2EF53ED8-B35B-4746-9075-544D26C6C05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5536" y="1844824"/>
            <a:ext cx="3521075" cy="4525963"/>
          </a:xfrm>
        </p:spPr>
        <p:txBody>
          <a:bodyPr/>
          <a:lstStyle/>
          <a:p>
            <a:pPr algn="l" rtl="0" eaLnBrk="1" hangingPunct="1"/>
            <a:r>
              <a:rPr lang="en-US" altLang="ru-RU" sz="2000" dirty="0">
                <a:cs typeface="Tahoma" panose="020B0604030504040204" pitchFamily="34" charset="0"/>
              </a:rPr>
              <a:t>Encircle the infant</a:t>
            </a:r>
            <a:r>
              <a:rPr lang="en-US" altLang="ru-RU" sz="2000" dirty="0">
                <a:latin typeface="Arial" panose="020B0604020202020204" pitchFamily="34" charset="0"/>
                <a:cs typeface="Tahoma" panose="020B0604030504040204" pitchFamily="34" charset="0"/>
              </a:rPr>
              <a:t>’</a:t>
            </a:r>
            <a:r>
              <a:rPr lang="en-US" altLang="ru-RU" sz="2000" dirty="0">
                <a:cs typeface="Tahoma" panose="020B0604030504040204" pitchFamily="34" charset="0"/>
              </a:rPr>
              <a:t>s chest with both hands; spread your fingers around the thorax, &amp; place your thumbs together over the lower half of the sternum.</a:t>
            </a:r>
          </a:p>
          <a:p>
            <a:pPr algn="l" rtl="0" eaLnBrk="1" hangingPunct="1"/>
            <a:r>
              <a:rPr lang="en-US" altLang="ru-RU" sz="2000" dirty="0">
                <a:cs typeface="Tahoma" panose="020B0604030504040204" pitchFamily="34" charset="0"/>
              </a:rPr>
              <a:t>Forcefully compress the sternum with your thumbs  .</a:t>
            </a:r>
          </a:p>
        </p:txBody>
      </p:sp>
      <p:pic>
        <p:nvPicPr>
          <p:cNvPr id="36868" name="Picture 4" descr="Image33">
            <a:extLst>
              <a:ext uri="{FF2B5EF4-FFF2-40B4-BE49-F238E27FC236}">
                <a16:creationId xmlns="" xmlns:a16="http://schemas.microsoft.com/office/drawing/2014/main" id="{0B9E493D-9979-4A18-8200-FB2B7385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000125"/>
            <a:ext cx="4605338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986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51" descr="~AUT0007">
            <a:extLst>
              <a:ext uri="{FF2B5EF4-FFF2-40B4-BE49-F238E27FC236}">
                <a16:creationId xmlns="" xmlns:a16="http://schemas.microsoft.com/office/drawing/2014/main" id="{1275C037-D676-4A8B-9E36-FD50E50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85875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5" name="Rectangle 2052">
            <a:extLst>
              <a:ext uri="{FF2B5EF4-FFF2-40B4-BE49-F238E27FC236}">
                <a16:creationId xmlns="" xmlns:a16="http://schemas.microsoft.com/office/drawing/2014/main" id="{35E9EE74-D738-42A6-82ED-F9981C367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5163"/>
            <a:ext cx="4572000" cy="2779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altLang="ru-RU" b="1">
                <a:latin typeface="Book Antiqua" panose="02040602050305030304" pitchFamily="18" charset="0"/>
                <a:sym typeface="Symbol" panose="05050102010706020507" pitchFamily="18" charset="2"/>
              </a:rPr>
              <a:t>In older children  the lower third of the sternum</a:t>
            </a:r>
            <a:endParaRPr lang="en-US" altLang="ru-RU" b="1">
              <a:latin typeface="Book Antiqua" panose="0204060205030503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altLang="ru-RU" b="1">
                <a:latin typeface="Book Antiqua" panose="02040602050305030304" pitchFamily="18" charset="0"/>
              </a:rPr>
              <a:t>Maintain continuous head tilt with hand on forehead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altLang="ru-RU" b="1">
                <a:latin typeface="Book Antiqua" panose="02040602050305030304" pitchFamily="18" charset="0"/>
              </a:rPr>
              <a:t>One hand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altLang="ru-RU" b="1">
                <a:latin typeface="Book Antiqua" panose="02040602050305030304" pitchFamily="18" charset="0"/>
              </a:rPr>
              <a:t>100/minute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v"/>
            </a:pPr>
            <a:r>
              <a:rPr lang="en-US" altLang="ru-RU" b="1">
                <a:latin typeface="Book Antiqua" panose="02040602050305030304" pitchFamily="18" charset="0"/>
              </a:rPr>
              <a:t>1/3 of chest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55000"/>
              <a:buFont typeface="Monotype Sorts" pitchFamily="2" charset="2"/>
              <a:buNone/>
            </a:pPr>
            <a:endParaRPr lang="en-US" altLang="ru-RU" b="1">
              <a:latin typeface="Book Antiqua" panose="02040602050305030304" pitchFamily="18" charset="0"/>
            </a:endParaRPr>
          </a:p>
        </p:txBody>
      </p:sp>
      <p:sp>
        <p:nvSpPr>
          <p:cNvPr id="38916" name="Rectangle 2057">
            <a:extLst>
              <a:ext uri="{FF2B5EF4-FFF2-40B4-BE49-F238E27FC236}">
                <a16:creationId xmlns="" xmlns:a16="http://schemas.microsoft.com/office/drawing/2014/main" id="{81B164F0-F6FF-4F93-B4E4-11C1A5F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715000"/>
            <a:ext cx="6665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latin typeface="Book Antiqua" panose="02040602050305030304" pitchFamily="18" charset="0"/>
              </a:rPr>
              <a:t>Carotid pulse is used to check for pulse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15924440-0FB9-4D01-A4A2-5805ADDCCAF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Chest Compressions</a:t>
            </a:r>
            <a:endParaRPr lang="en-U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217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="" xmlns:a16="http://schemas.microsoft.com/office/drawing/2014/main" id="{D5F06890-1B97-47B6-B2CD-5DB1C1DC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16" y="1556792"/>
            <a:ext cx="6308179" cy="502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>
            <a:extLst>
              <a:ext uri="{FF2B5EF4-FFF2-40B4-BE49-F238E27FC236}">
                <a16:creationId xmlns="" xmlns:a16="http://schemas.microsoft.com/office/drawing/2014/main" id="{CB4EDE38-7E30-40D0-BF0D-45295666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800">
                <a:latin typeface="Sans Serif" pitchFamily="16" charset="0"/>
              </a:rPr>
              <a:t>Copyright ©2000 American Heart Association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FC1AEFE9-22C9-4E60-8F7F-883971A0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472386" cy="1892327"/>
          </a:xfrm>
        </p:spPr>
        <p:txBody>
          <a:bodyPr/>
          <a:lstStyle/>
          <a:p>
            <a:pPr algn="ctr">
              <a:defRPr/>
            </a:pPr>
            <a:r>
              <a:rPr lang="en-GB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One-hand chest compression technique in child (1-8) Yr</a:t>
            </a:r>
            <a:br>
              <a:rPr lang="en-GB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82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HO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691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HO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5525"/>
            <a:ext cx="49212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HOT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119813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HOT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6960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HOTO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6515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196752"/>
            <a:ext cx="86044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rgbClr val="1C1696"/>
                </a:solidFill>
              </a:rPr>
              <a:t>All rescuers acting alone should use a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30:2 ratio</a:t>
            </a:r>
            <a:r>
              <a:rPr lang="en-US" altLang="en-US" sz="2800" dirty="0" smtClean="0">
                <a:solidFill>
                  <a:srgbClr val="1C1696"/>
                </a:solidFill>
              </a:rPr>
              <a:t> of compressions-to-ventilations for all victims except newborns.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n-US" altLang="en-US" sz="2800" dirty="0" smtClean="0">
              <a:solidFill>
                <a:srgbClr val="1C1696"/>
              </a:solidFill>
            </a:endParaRP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rgbClr val="1C1696"/>
                </a:solidFill>
              </a:rPr>
              <a:t>Health-care providers performing two-rescuer CPR for infants and children should use a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15:2 compression-to-ventilation ratio</a:t>
            </a:r>
            <a:r>
              <a:rPr lang="en-US" altLang="en-US" sz="2800" dirty="0" smtClean="0">
                <a:solidFill>
                  <a:srgbClr val="1C1696"/>
                </a:solidFill>
              </a:rPr>
              <a:t> when there is no advanced airway in place.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>
              <a:solidFill>
                <a:srgbClr val="1C1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536" y="1700808"/>
            <a:ext cx="8219256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rgbClr val="1C1696"/>
                </a:solidFill>
              </a:rPr>
              <a:t>Once an advanced airway is in place, </a:t>
            </a:r>
            <a:r>
              <a:rPr lang="en-US" altLang="en-US" i="1" dirty="0" smtClean="0">
                <a:solidFill>
                  <a:srgbClr val="FF0000"/>
                </a:solidFill>
              </a:rPr>
              <a:t>continuous</a:t>
            </a:r>
            <a:r>
              <a:rPr lang="en-US" altLang="en-US" dirty="0" smtClean="0">
                <a:solidFill>
                  <a:srgbClr val="1C1696"/>
                </a:solidFill>
              </a:rPr>
              <a:t> chest compressions are given at </a:t>
            </a:r>
            <a:r>
              <a:rPr lang="en-US" altLang="en-US" i="1" dirty="0" smtClean="0">
                <a:solidFill>
                  <a:srgbClr val="FF0000"/>
                </a:solidFill>
              </a:rPr>
              <a:t>100/minute</a:t>
            </a:r>
            <a:r>
              <a:rPr lang="en-US" altLang="en-US" dirty="0" smtClean="0">
                <a:solidFill>
                  <a:srgbClr val="1C1696"/>
                </a:solidFill>
              </a:rPr>
              <a:t> with one ventilation every </a:t>
            </a:r>
            <a:r>
              <a:rPr lang="en-US" altLang="en-US" dirty="0" smtClean="0">
                <a:solidFill>
                  <a:srgbClr val="FF0000"/>
                </a:solidFill>
              </a:rPr>
              <a:t>six</a:t>
            </a:r>
            <a:r>
              <a:rPr lang="en-US" altLang="en-US" dirty="0" smtClean="0">
                <a:solidFill>
                  <a:srgbClr val="1C1696"/>
                </a:solidFill>
              </a:rPr>
              <a:t> to </a:t>
            </a:r>
            <a:r>
              <a:rPr lang="en-US" altLang="en-US" dirty="0" smtClean="0">
                <a:solidFill>
                  <a:srgbClr val="FF0000"/>
                </a:solidFill>
              </a:rPr>
              <a:t>eight</a:t>
            </a:r>
            <a:r>
              <a:rPr lang="en-US" altLang="en-US" dirty="0" smtClean="0">
                <a:solidFill>
                  <a:srgbClr val="1C1696"/>
                </a:solidFill>
              </a:rPr>
              <a:t> seconds (</a:t>
            </a:r>
            <a:r>
              <a:rPr lang="en-US" altLang="en-US" i="1" dirty="0" smtClean="0">
                <a:solidFill>
                  <a:srgbClr val="FF0000"/>
                </a:solidFill>
              </a:rPr>
              <a:t>8–10 ventilations per minute</a:t>
            </a:r>
            <a:r>
              <a:rPr lang="en-US" altLang="en-US" dirty="0" smtClean="0">
                <a:solidFill>
                  <a:srgbClr val="1C1696"/>
                </a:solidFill>
              </a:rPr>
              <a:t>). The ventilations are given without pausing chest compressions.</a:t>
            </a:r>
          </a:p>
          <a:p>
            <a:pPr algn="l" rtl="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altLang="en-US" dirty="0" smtClean="0">
              <a:solidFill>
                <a:srgbClr val="1C1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="" xmlns:a16="http://schemas.microsoft.com/office/drawing/2014/main" id="{C3438271-4B4E-4797-A06E-D51F489D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altLang="ru-RU" dirty="0">
                <a:cs typeface="Tahoma" panose="020B0604030504040204" pitchFamily="34" charset="0"/>
              </a:rPr>
              <a:t>Overall about </a:t>
            </a:r>
            <a:r>
              <a:rPr lang="en-US" altLang="ru-RU" sz="3200" b="1" dirty="0">
                <a:solidFill>
                  <a:srgbClr val="FF0000"/>
                </a:solidFill>
                <a:cs typeface="Tahoma" panose="020B0604030504040204" pitchFamily="34" charset="0"/>
              </a:rPr>
              <a:t>6%</a:t>
            </a:r>
            <a:r>
              <a:rPr lang="en-US" altLang="ru-RU" baseline="30000" dirty="0">
                <a:cs typeface="Tahoma" panose="020B0604030504040204" pitchFamily="34" charset="0"/>
              </a:rPr>
              <a:t> </a:t>
            </a:r>
            <a:r>
              <a:rPr lang="en-US" altLang="ru-RU" dirty="0">
                <a:cs typeface="Tahoma" panose="020B0604030504040204" pitchFamily="34" charset="0"/>
              </a:rPr>
              <a:t> of children who suffer an out-of-hospital</a:t>
            </a:r>
            <a:r>
              <a:rPr lang="en-US" altLang="ru-RU" baseline="30000" dirty="0">
                <a:cs typeface="Tahoma" panose="020B0604030504040204" pitchFamily="34" charset="0"/>
              </a:rPr>
              <a:t> </a:t>
            </a:r>
            <a:r>
              <a:rPr lang="en-US" altLang="ru-RU" dirty="0">
                <a:cs typeface="Tahoma" panose="020B0604030504040204" pitchFamily="34" charset="0"/>
              </a:rPr>
              <a:t>cardiac arrest and </a:t>
            </a:r>
            <a:r>
              <a:rPr lang="en-US" altLang="ru-RU" sz="2800" b="1" dirty="0">
                <a:solidFill>
                  <a:srgbClr val="FF0000"/>
                </a:solidFill>
                <a:cs typeface="Tahoma" panose="020B0604030504040204" pitchFamily="34" charset="0"/>
              </a:rPr>
              <a:t>8%</a:t>
            </a:r>
            <a:r>
              <a:rPr lang="en-US" altLang="ru-RU" dirty="0">
                <a:cs typeface="Tahoma" panose="020B0604030504040204" pitchFamily="34" charset="0"/>
              </a:rPr>
              <a:t> of those who receive </a:t>
            </a:r>
            <a:r>
              <a:rPr lang="en-US" altLang="ru-RU" dirty="0" err="1">
                <a:cs typeface="Tahoma" panose="020B0604030504040204" pitchFamily="34" charset="0"/>
              </a:rPr>
              <a:t>prehospital</a:t>
            </a:r>
            <a:r>
              <a:rPr lang="en-US" altLang="ru-RU" dirty="0">
                <a:cs typeface="Tahoma" panose="020B0604030504040204" pitchFamily="34" charset="0"/>
              </a:rPr>
              <a:t> emergency</a:t>
            </a:r>
            <a:r>
              <a:rPr lang="en-US" altLang="ru-RU" baseline="30000" dirty="0">
                <a:cs typeface="Tahoma" panose="020B0604030504040204" pitchFamily="34" charset="0"/>
              </a:rPr>
              <a:t> </a:t>
            </a:r>
            <a:r>
              <a:rPr lang="en-US" altLang="ru-RU" dirty="0">
                <a:cs typeface="Tahoma" panose="020B0604030504040204" pitchFamily="34" charset="0"/>
              </a:rPr>
              <a:t>response resuscitation survive</a:t>
            </a:r>
          </a:p>
        </p:txBody>
      </p:sp>
    </p:spTree>
    <p:extLst>
      <p:ext uri="{BB962C8B-B14F-4D97-AF65-F5344CB8AC3E}">
        <p14:creationId xmlns:p14="http://schemas.microsoft.com/office/powerpoint/2010/main" val="3649855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3" y="0"/>
            <a:ext cx="9158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0923B0FC-E3F5-44AB-B1B7-261166E7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765175"/>
            <a:ext cx="7620000" cy="1511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rgbClr val="FF0000"/>
                </a:solidFill>
              </a:rPr>
              <a:t>Safety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BAE4854D-760A-4B25-8474-26335C5596DC}"/>
              </a:ext>
            </a:extLst>
          </p:cNvPr>
          <p:cNvSpPr txBox="1">
            <a:spLocks noChangeArrowheads="1"/>
          </p:cNvSpPr>
          <p:nvPr/>
        </p:nvSpPr>
        <p:spPr>
          <a:xfrm>
            <a:off x="395537" y="2924175"/>
            <a:ext cx="8136904" cy="187325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Safety of Rescuer &amp; Victim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sz="2400" dirty="0"/>
              <a:t>Always make sure that the area is safe for you &amp; the victim.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sz="2400" dirty="0"/>
              <a:t>Move a victim only to ensure the victim</a:t>
            </a:r>
            <a:r>
              <a:rPr lang="en-US" sz="2400" dirty="0">
                <a:latin typeface="Arial" charset="0"/>
              </a:rPr>
              <a:t>’</a:t>
            </a:r>
            <a:r>
              <a:rPr lang="en-US" sz="2400" dirty="0"/>
              <a:t>s safety. </a:t>
            </a:r>
          </a:p>
        </p:txBody>
      </p:sp>
    </p:spTree>
    <p:extLst>
      <p:ext uri="{BB962C8B-B14F-4D97-AF65-F5344CB8AC3E}">
        <p14:creationId xmlns:p14="http://schemas.microsoft.com/office/powerpoint/2010/main" val="27388633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E88CEDA1-F720-4C81-95EE-A32FD23C9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Assess Responsiveness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DDF855F5-5CEB-4C61-B1B5-FFB64C795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hangingPunct="1">
              <a:lnSpc>
                <a:spcPct val="150000"/>
              </a:lnSpc>
            </a:pPr>
            <a:r>
              <a:rPr lang="en-US" altLang="ru-RU" sz="2400" dirty="0">
                <a:cs typeface="Tahoma" panose="020B0604030504040204" pitchFamily="34" charset="0"/>
              </a:rPr>
              <a:t>Call the child</a:t>
            </a:r>
            <a:r>
              <a:rPr lang="en-US" altLang="ru-RU" sz="2400" dirty="0">
                <a:latin typeface="Arial" panose="020B0604020202020204" pitchFamily="34" charset="0"/>
                <a:cs typeface="Tahoma" panose="020B0604030504040204" pitchFamily="34" charset="0"/>
              </a:rPr>
              <a:t>’</a:t>
            </a:r>
            <a:r>
              <a:rPr lang="en-US" altLang="ru-RU" sz="2400" dirty="0">
                <a:cs typeface="Tahoma" panose="020B0604030504040204" pitchFamily="34" charset="0"/>
              </a:rPr>
              <a:t>s name if you know </a:t>
            </a:r>
            <a:r>
              <a:rPr lang="en-US" altLang="ru-RU" sz="2400" dirty="0" err="1">
                <a:cs typeface="Tahoma" panose="020B0604030504040204" pitchFamily="34" charset="0"/>
              </a:rPr>
              <a:t>it,or</a:t>
            </a:r>
            <a:r>
              <a:rPr lang="en-US" altLang="ru-RU" sz="2400" dirty="0">
                <a:cs typeface="Tahoma" panose="020B0604030504040204" pitchFamily="34" charset="0"/>
              </a:rPr>
              <a:t> ask loudly: </a:t>
            </a:r>
            <a:r>
              <a:rPr lang="en-US" altLang="ru-RU" sz="2400" dirty="0">
                <a:latin typeface="Arial" panose="020B0604020202020204" pitchFamily="34" charset="0"/>
                <a:cs typeface="Tahoma" panose="020B0604030504040204" pitchFamily="34" charset="0"/>
              </a:rPr>
              <a:t>“</a:t>
            </a:r>
            <a:r>
              <a:rPr lang="en-US" altLang="ru-RU" sz="2400" dirty="0">
                <a:cs typeface="Tahoma" panose="020B0604030504040204" pitchFamily="34" charset="0"/>
              </a:rPr>
              <a:t>Are you okay?</a:t>
            </a:r>
            <a:r>
              <a:rPr lang="en-US" altLang="ru-RU" sz="2400" dirty="0">
                <a:latin typeface="Arial" panose="020B0604020202020204" pitchFamily="34" charset="0"/>
                <a:cs typeface="Tahoma" panose="020B0604030504040204" pitchFamily="34" charset="0"/>
              </a:rPr>
              <a:t>”</a:t>
            </a:r>
            <a:r>
              <a:rPr lang="en-US" altLang="ru-RU" sz="2400" dirty="0">
                <a:cs typeface="Tahoma" panose="020B0604030504040204" pitchFamily="34" charset="0"/>
              </a:rPr>
              <a:t> </a:t>
            </a:r>
          </a:p>
          <a:p>
            <a:pPr marL="0" indent="0" algn="l" rtl="0" eaLnBrk="1" hangingPunct="1">
              <a:lnSpc>
                <a:spcPct val="150000"/>
              </a:lnSpc>
            </a:pPr>
            <a:r>
              <a:rPr lang="en-US" altLang="ru-RU" sz="2400" dirty="0">
                <a:cs typeface="Tahoma" panose="020B0604030504040204" pitchFamily="34" charset="0"/>
              </a:rPr>
              <a:t>Tap the victim (the bottom of the foot is a good place in infant &amp; ).</a:t>
            </a:r>
          </a:p>
          <a:p>
            <a:pPr marL="0" indent="0" algn="l" rtl="0" eaLnBrk="1" hangingPunct="1">
              <a:lnSpc>
                <a:spcPct val="150000"/>
              </a:lnSpc>
            </a:pPr>
            <a:r>
              <a:rPr lang="en-US" altLang="ru-RU" sz="2400" dirty="0">
                <a:cs typeface="Tahoma" panose="020B0604030504040204" pitchFamily="34" charset="0"/>
              </a:rPr>
              <a:t>Look for </a:t>
            </a:r>
            <a:r>
              <a:rPr lang="en-US" altLang="ru-RU" sz="2400" dirty="0" err="1">
                <a:cs typeface="Tahoma" panose="020B0604030504040204" pitchFamily="34" charset="0"/>
              </a:rPr>
              <a:t>movement,answering</a:t>
            </a:r>
            <a:r>
              <a:rPr lang="en-US" altLang="ru-RU" sz="2400" dirty="0">
                <a:cs typeface="Tahoma" panose="020B0604030504040204" pitchFamily="34" charset="0"/>
              </a:rPr>
              <a:t> or moaning</a:t>
            </a:r>
          </a:p>
        </p:txBody>
      </p:sp>
    </p:spTree>
    <p:extLst>
      <p:ext uri="{BB962C8B-B14F-4D97-AF65-F5344CB8AC3E}">
        <p14:creationId xmlns:p14="http://schemas.microsoft.com/office/powerpoint/2010/main" val="11764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73F72C82-E62E-43AD-AF96-A1BD5838B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</a:rPr>
              <a:t>Activate the EMS System &amp; Get the AED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1D987A0D-00F4-4956-8DE4-58DDBE8CC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ru-RU" sz="2400" dirty="0">
                <a:cs typeface="Tahoma" panose="020B0604030504040204" pitchFamily="34" charset="0"/>
              </a:rPr>
              <a:t>If the arrest is witnessed &amp; sudden (e.g., an athlete who collapses on the playing field), a lone healthcare provider should activate the EMS system &amp; get an AED before starting CPR</a:t>
            </a:r>
          </a:p>
          <a:p>
            <a:pPr algn="l" rtl="0" eaLnBrk="1" hangingPunct="1"/>
            <a:r>
              <a:rPr lang="en-US" altLang="ru-RU" sz="2400" dirty="0">
                <a:cs typeface="Tahoma" panose="020B0604030504040204" pitchFamily="34" charset="0"/>
              </a:rPr>
              <a:t>If two </a:t>
            </a:r>
            <a:r>
              <a:rPr lang="en-US" altLang="ru-RU" sz="2400" dirty="0" err="1">
                <a:cs typeface="Tahoma" panose="020B0604030504040204" pitchFamily="34" charset="0"/>
              </a:rPr>
              <a:t>rescuers,one</a:t>
            </a:r>
            <a:r>
              <a:rPr lang="en-US" altLang="ru-RU" sz="2400" dirty="0">
                <a:cs typeface="Tahoma" panose="020B0604030504040204" pitchFamily="34" charset="0"/>
              </a:rPr>
              <a:t> continues CPR and the other activates EMS</a:t>
            </a:r>
          </a:p>
          <a:p>
            <a:pPr algn="l" rtl="0" eaLnBrk="1" hangingPunct="1"/>
            <a:r>
              <a:rPr lang="en-US" altLang="ru-RU" sz="2400" dirty="0">
                <a:cs typeface="Tahoma" panose="020B0604030504040204" pitchFamily="34" charset="0"/>
              </a:rPr>
              <a:t>If one </a:t>
            </a:r>
            <a:r>
              <a:rPr lang="en-US" altLang="ru-RU" sz="2400" dirty="0" err="1">
                <a:cs typeface="Tahoma" panose="020B0604030504040204" pitchFamily="34" charset="0"/>
              </a:rPr>
              <a:t>rescure</a:t>
            </a:r>
            <a:r>
              <a:rPr lang="en-US" altLang="ru-RU" sz="2400" dirty="0">
                <a:cs typeface="Tahoma" panose="020B0604030504040204" pitchFamily="34" charset="0"/>
              </a:rPr>
              <a:t> and the arrest is not </a:t>
            </a:r>
            <a:r>
              <a:rPr lang="en-US" altLang="ru-RU" sz="2400" dirty="0" err="1">
                <a:cs typeface="Tahoma" panose="020B0604030504040204" pitchFamily="34" charset="0"/>
              </a:rPr>
              <a:t>witnessed,continue</a:t>
            </a:r>
            <a:r>
              <a:rPr lang="en-US" altLang="ru-RU" sz="2400" dirty="0">
                <a:cs typeface="Tahoma" panose="020B0604030504040204" pitchFamily="34" charset="0"/>
              </a:rPr>
              <a:t> CPR  for 2 min  then activate EMS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ru-RU" sz="24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397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AEC970B9-EA9B-4E82-8912-75CA73517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Pulse Check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A48BC001-9F41-4C74-A264-A20A7060F3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8229600" cy="4530725"/>
          </a:xfrm>
        </p:spPr>
        <p:txBody>
          <a:bodyPr/>
          <a:lstStyle/>
          <a:p>
            <a:pPr algn="l" rtl="0" eaLnBrk="1" hangingPunct="1"/>
            <a:r>
              <a:rPr lang="en-US" altLang="ru-RU" sz="2400" dirty="0">
                <a:cs typeface="Tahoma" panose="020B0604030504040204" pitchFamily="34" charset="0"/>
              </a:rPr>
              <a:t>Brachial in an infant &amp; carotid or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ru-RU" sz="2400" dirty="0">
                <a:cs typeface="Tahoma" panose="020B0604030504040204" pitchFamily="34" charset="0"/>
              </a:rPr>
              <a:t>    femoral in a child</a:t>
            </a:r>
          </a:p>
          <a:p>
            <a:pPr algn="l" rtl="0" eaLnBrk="1" hangingPunct="1"/>
            <a:r>
              <a:rPr lang="en-US" altLang="ru-RU" sz="2400" dirty="0">
                <a:cs typeface="Tahoma" panose="020B0604030504040204" pitchFamily="34" charset="0"/>
              </a:rPr>
              <a:t>Take no more than 10 s </a:t>
            </a:r>
          </a:p>
          <a:p>
            <a:pPr algn="l" rtl="0" eaLnBrk="1" hangingPunct="1"/>
            <a:r>
              <a:rPr lang="en-US" altLang="ru-RU" sz="2400" dirty="0">
                <a:cs typeface="Tahoma" panose="020B0604030504040204" pitchFamily="34" charset="0"/>
              </a:rPr>
              <a:t>Profound </a:t>
            </a:r>
            <a:r>
              <a:rPr lang="en-US" altLang="ru-RU" sz="2400" dirty="0" err="1">
                <a:cs typeface="Tahoma" panose="020B0604030504040204" pitchFamily="34" charset="0"/>
              </a:rPr>
              <a:t>bradycardia</a:t>
            </a:r>
            <a:r>
              <a:rPr lang="en-US" altLang="ru-RU" sz="2400" dirty="0">
                <a:cs typeface="Tahoma" panose="020B0604030504040204" pitchFamily="34" charset="0"/>
              </a:rPr>
              <a:t> [PR &lt; 60 </a:t>
            </a:r>
            <a:r>
              <a:rPr lang="en-US" altLang="ru-RU" sz="2400" dirty="0" err="1">
                <a:cs typeface="Tahoma" panose="020B0604030504040204" pitchFamily="34" charset="0"/>
              </a:rPr>
              <a:t>bpm</a:t>
            </a:r>
            <a:r>
              <a:rPr lang="en-US" altLang="ru-RU" sz="2400" dirty="0">
                <a:cs typeface="Tahoma" panose="020B0604030504040204" pitchFamily="34" charset="0"/>
              </a:rPr>
              <a:t> + signs of poor perfusion (i.e., pallor, cyanosis)] despite oxygenation &amp; ventilation: chest compressions </a:t>
            </a:r>
          </a:p>
          <a:p>
            <a:pPr lvl="1" algn="l" rtl="0" eaLnBrk="1" hangingPunct="1">
              <a:buFont typeface="Wingdings 2" panose="05020102010507070707" pitchFamily="18" charset="2"/>
              <a:buNone/>
            </a:pPr>
            <a:endParaRPr lang="en-US" altLang="ru-RU" sz="2000" dirty="0">
              <a:cs typeface="Tahoma" panose="020B0604030504040204" pitchFamily="34" charset="0"/>
            </a:endParaRPr>
          </a:p>
        </p:txBody>
      </p:sp>
      <p:pic>
        <p:nvPicPr>
          <p:cNvPr id="28676" name="Picture 4" descr="Image29">
            <a:extLst>
              <a:ext uri="{FF2B5EF4-FFF2-40B4-BE49-F238E27FC236}">
                <a16:creationId xmlns="" xmlns:a16="http://schemas.microsoft.com/office/drawing/2014/main" id="{3ECD29D7-88B4-48A3-8C8A-EE32847A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03" y="3789040"/>
            <a:ext cx="3360478" cy="29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742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Cardiac arrest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عدم پاسخ به تحریکات دردناک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رنگ پریده یا </a:t>
            </a:r>
            <a:r>
              <a:rPr lang="fa-IR" sz="2800" dirty="0" err="1" smtClean="0">
                <a:cs typeface="B Nazanin" pitchFamily="2" charset="-78"/>
              </a:rPr>
              <a:t>سیانوتیک</a:t>
            </a:r>
            <a:endParaRPr lang="fa-IR" sz="2800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بدون تنفس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نبض غیر قابل لمس</a:t>
            </a:r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8988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34059" cy="576106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590</Words>
  <Application>Microsoft Office PowerPoint</Application>
  <PresentationFormat>On-screen Show (4:3)</PresentationFormat>
  <Paragraphs>92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B Nazanin</vt:lpstr>
      <vt:lpstr>Book Antiqua</vt:lpstr>
      <vt:lpstr>Calibri</vt:lpstr>
      <vt:lpstr>Constantia</vt:lpstr>
      <vt:lpstr>Majalla UI</vt:lpstr>
      <vt:lpstr>Monotype Sorts</vt:lpstr>
      <vt:lpstr>Sans Serif</vt:lpstr>
      <vt:lpstr>Symbol</vt:lpstr>
      <vt:lpstr>Tahoma</vt:lpstr>
      <vt:lpstr>Times New Roman</vt:lpstr>
      <vt:lpstr>Verdana</vt:lpstr>
      <vt:lpstr>Wingdings</vt:lpstr>
      <vt:lpstr>Wingdings 2</vt:lpstr>
      <vt:lpstr>Flow</vt:lpstr>
      <vt:lpstr>PowerPoint Presentation</vt:lpstr>
      <vt:lpstr>Chest compression</vt:lpstr>
      <vt:lpstr>PowerPoint Presentation</vt:lpstr>
      <vt:lpstr>Safety </vt:lpstr>
      <vt:lpstr>Assess Responsiveness</vt:lpstr>
      <vt:lpstr>Activate the EMS System &amp; Get the AED</vt:lpstr>
      <vt:lpstr>Pulse Check</vt:lpstr>
      <vt:lpstr>Cardiac arrest</vt:lpstr>
      <vt:lpstr>PowerPoint Presentation</vt:lpstr>
      <vt:lpstr>علت های ایست قلبی در کودکان</vt:lpstr>
      <vt:lpstr>موفق CPR</vt:lpstr>
      <vt:lpstr>Chest Compressions</vt:lpstr>
      <vt:lpstr>PowerPoint Presentation</vt:lpstr>
      <vt:lpstr>Circulation</vt:lpstr>
      <vt:lpstr>PowerPoint Presentation</vt:lpstr>
      <vt:lpstr>PowerPoint Presentation</vt:lpstr>
      <vt:lpstr>Cardiac compression</vt:lpstr>
      <vt:lpstr>PowerPoint Presentation</vt:lpstr>
      <vt:lpstr>2-finger Chest Compression Technique in Infant</vt:lpstr>
      <vt:lpstr>Hand Position for Chest Encirclement</vt:lpstr>
      <vt:lpstr>PowerPoint Presentation</vt:lpstr>
      <vt:lpstr>One-hand chest compression technique in child (1-8) Yr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kodakan</dc:creator>
  <cp:lastModifiedBy>masoomeh ansary</cp:lastModifiedBy>
  <cp:revision>10</cp:revision>
  <dcterms:created xsi:type="dcterms:W3CDTF">2020-12-06T06:36:25Z</dcterms:created>
  <dcterms:modified xsi:type="dcterms:W3CDTF">2020-12-09T07:33:05Z</dcterms:modified>
</cp:coreProperties>
</file>